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6" d="100"/>
          <a:sy n="76" d="100"/>
        </p:scale>
        <p:origin x="2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3BC1BC-F68C-452C-9583-FD5BCB7AB86F}"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IN"/>
        </a:p>
      </dgm:t>
    </dgm:pt>
    <dgm:pt modelId="{1CF61976-4963-453F-A3BC-7B1336E40349}">
      <dgm:prSet phldrT="[Text]"/>
      <dgm:spPr>
        <a:solidFill>
          <a:schemeClr val="tx2">
            <a:lumMod val="50000"/>
          </a:schemeClr>
        </a:solidFill>
      </dgm:spPr>
      <dgm:t>
        <a:bodyPr/>
        <a:lstStyle/>
        <a:p>
          <a:r>
            <a:rPr lang="en-IN" dirty="0"/>
            <a:t>JAVA</a:t>
          </a:r>
        </a:p>
      </dgm:t>
    </dgm:pt>
    <dgm:pt modelId="{935271D0-9AB4-4404-907F-B0B23A5175E2}" type="parTrans" cxnId="{C201249F-0071-45C8-8643-CFC26E74A554}">
      <dgm:prSet/>
      <dgm:spPr/>
      <dgm:t>
        <a:bodyPr/>
        <a:lstStyle/>
        <a:p>
          <a:endParaRPr lang="en-IN"/>
        </a:p>
      </dgm:t>
    </dgm:pt>
    <dgm:pt modelId="{AC0414F4-9278-453E-AB8D-1A13EAF26B1B}" type="sibTrans" cxnId="{C201249F-0071-45C8-8643-CFC26E74A554}">
      <dgm:prSet/>
      <dgm:spPr/>
      <dgm:t>
        <a:bodyPr/>
        <a:lstStyle/>
        <a:p>
          <a:endParaRPr lang="en-IN"/>
        </a:p>
      </dgm:t>
    </dgm:pt>
    <dgm:pt modelId="{7769F303-C8F7-4D32-9392-76BB1CBC79AA}">
      <dgm:prSet phldrT="[Text]"/>
      <dgm:spPr>
        <a:solidFill>
          <a:schemeClr val="bg2">
            <a:lumMod val="75000"/>
          </a:schemeClr>
        </a:solidFill>
      </dgm:spPr>
      <dgm:t>
        <a:bodyPr/>
        <a:lstStyle/>
        <a:p>
          <a:r>
            <a:rPr lang="en-IN" dirty="0"/>
            <a:t>HASHMAPS</a:t>
          </a:r>
        </a:p>
      </dgm:t>
    </dgm:pt>
    <dgm:pt modelId="{6007B3B4-2F32-40F4-8FF2-C512DCA58325}" type="parTrans" cxnId="{44904BDB-9D71-4FBD-9ACF-3683C3FAF56B}">
      <dgm:prSet/>
      <dgm:spPr/>
      <dgm:t>
        <a:bodyPr/>
        <a:lstStyle/>
        <a:p>
          <a:endParaRPr lang="en-IN"/>
        </a:p>
      </dgm:t>
    </dgm:pt>
    <dgm:pt modelId="{C2C40E96-00FE-497B-BA87-6F9CF39BDC83}" type="sibTrans" cxnId="{44904BDB-9D71-4FBD-9ACF-3683C3FAF56B}">
      <dgm:prSet/>
      <dgm:spPr/>
      <dgm:t>
        <a:bodyPr/>
        <a:lstStyle/>
        <a:p>
          <a:endParaRPr lang="en-IN"/>
        </a:p>
      </dgm:t>
    </dgm:pt>
    <dgm:pt modelId="{2503DFB5-D74C-46E1-8866-7032B0FA6209}">
      <dgm:prSet phldrT="[Text]"/>
      <dgm:spPr>
        <a:solidFill>
          <a:schemeClr val="bg2">
            <a:lumMod val="75000"/>
          </a:schemeClr>
        </a:solidFill>
      </dgm:spPr>
      <dgm:t>
        <a:bodyPr/>
        <a:lstStyle/>
        <a:p>
          <a:r>
            <a:rPr lang="en-IN" dirty="0"/>
            <a:t>LINKEDLIST</a:t>
          </a:r>
        </a:p>
      </dgm:t>
    </dgm:pt>
    <dgm:pt modelId="{49121A26-689E-4E16-80BA-E0FF70AC976A}" type="parTrans" cxnId="{40D38869-B509-4C25-AECC-A7A0FEB8A2F3}">
      <dgm:prSet/>
      <dgm:spPr/>
      <dgm:t>
        <a:bodyPr/>
        <a:lstStyle/>
        <a:p>
          <a:endParaRPr lang="en-IN"/>
        </a:p>
      </dgm:t>
    </dgm:pt>
    <dgm:pt modelId="{4B34A569-E9DE-4AB4-A07E-5825B53D0635}" type="sibTrans" cxnId="{40D38869-B509-4C25-AECC-A7A0FEB8A2F3}">
      <dgm:prSet/>
      <dgm:spPr/>
      <dgm:t>
        <a:bodyPr/>
        <a:lstStyle/>
        <a:p>
          <a:endParaRPr lang="en-IN"/>
        </a:p>
      </dgm:t>
    </dgm:pt>
    <dgm:pt modelId="{D6ABE909-942D-402D-A756-AE92894A7A4D}">
      <dgm:prSet phldrT="[Text]"/>
      <dgm:spPr>
        <a:solidFill>
          <a:schemeClr val="bg2">
            <a:lumMod val="75000"/>
          </a:schemeClr>
        </a:solidFill>
      </dgm:spPr>
      <dgm:t>
        <a:bodyPr/>
        <a:lstStyle/>
        <a:p>
          <a:r>
            <a:rPr lang="en-IN" dirty="0"/>
            <a:t>ARRAYS</a:t>
          </a:r>
        </a:p>
      </dgm:t>
    </dgm:pt>
    <dgm:pt modelId="{E7DF142D-D7FC-45BA-8CEA-92C8D1A3124D}" type="parTrans" cxnId="{2136593B-C9FE-4617-A828-213767EDE529}">
      <dgm:prSet/>
      <dgm:spPr/>
      <dgm:t>
        <a:bodyPr/>
        <a:lstStyle/>
        <a:p>
          <a:endParaRPr lang="en-IN"/>
        </a:p>
      </dgm:t>
    </dgm:pt>
    <dgm:pt modelId="{14D04AD1-3246-4102-902F-915791D947DC}" type="sibTrans" cxnId="{2136593B-C9FE-4617-A828-213767EDE529}">
      <dgm:prSet/>
      <dgm:spPr/>
      <dgm:t>
        <a:bodyPr/>
        <a:lstStyle/>
        <a:p>
          <a:endParaRPr lang="en-IN"/>
        </a:p>
      </dgm:t>
    </dgm:pt>
    <dgm:pt modelId="{9ECCE673-3849-4060-B836-61018D7230F0}" type="pres">
      <dgm:prSet presAssocID="{183BC1BC-F68C-452C-9583-FD5BCB7AB86F}" presName="cycle" presStyleCnt="0">
        <dgm:presLayoutVars>
          <dgm:chMax val="1"/>
          <dgm:dir/>
          <dgm:animLvl val="ctr"/>
          <dgm:resizeHandles val="exact"/>
        </dgm:presLayoutVars>
      </dgm:prSet>
      <dgm:spPr/>
    </dgm:pt>
    <dgm:pt modelId="{B11153F1-A6AF-45C1-A980-BD59E9C034EB}" type="pres">
      <dgm:prSet presAssocID="{1CF61976-4963-453F-A3BC-7B1336E40349}" presName="centerShape" presStyleLbl="node0" presStyleIdx="0" presStyleCnt="1"/>
      <dgm:spPr/>
    </dgm:pt>
    <dgm:pt modelId="{9AB3C797-11D4-4617-91D1-C47B67178EFA}" type="pres">
      <dgm:prSet presAssocID="{6007B3B4-2F32-40F4-8FF2-C512DCA58325}" presName="Name9" presStyleLbl="parChTrans1D2" presStyleIdx="0" presStyleCnt="3"/>
      <dgm:spPr/>
    </dgm:pt>
    <dgm:pt modelId="{AEDFD48E-E6EF-4907-92A2-56220DDC3371}" type="pres">
      <dgm:prSet presAssocID="{6007B3B4-2F32-40F4-8FF2-C512DCA58325}" presName="connTx" presStyleLbl="parChTrans1D2" presStyleIdx="0" presStyleCnt="3"/>
      <dgm:spPr/>
    </dgm:pt>
    <dgm:pt modelId="{10A112B2-85E0-42B3-950F-558F7F520E7C}" type="pres">
      <dgm:prSet presAssocID="{7769F303-C8F7-4D32-9392-76BB1CBC79AA}" presName="node" presStyleLbl="node1" presStyleIdx="0" presStyleCnt="3">
        <dgm:presLayoutVars>
          <dgm:bulletEnabled val="1"/>
        </dgm:presLayoutVars>
      </dgm:prSet>
      <dgm:spPr/>
    </dgm:pt>
    <dgm:pt modelId="{E501B712-0F94-48F6-B96F-B0221B605557}" type="pres">
      <dgm:prSet presAssocID="{49121A26-689E-4E16-80BA-E0FF70AC976A}" presName="Name9" presStyleLbl="parChTrans1D2" presStyleIdx="1" presStyleCnt="3"/>
      <dgm:spPr/>
    </dgm:pt>
    <dgm:pt modelId="{31C2D01D-167C-480C-874B-6ACFB59891BD}" type="pres">
      <dgm:prSet presAssocID="{49121A26-689E-4E16-80BA-E0FF70AC976A}" presName="connTx" presStyleLbl="parChTrans1D2" presStyleIdx="1" presStyleCnt="3"/>
      <dgm:spPr/>
    </dgm:pt>
    <dgm:pt modelId="{8DE6BE34-9D18-4E10-AAE2-74DD03DEC58D}" type="pres">
      <dgm:prSet presAssocID="{2503DFB5-D74C-46E1-8866-7032B0FA6209}" presName="node" presStyleLbl="node1" presStyleIdx="1" presStyleCnt="3">
        <dgm:presLayoutVars>
          <dgm:bulletEnabled val="1"/>
        </dgm:presLayoutVars>
      </dgm:prSet>
      <dgm:spPr/>
    </dgm:pt>
    <dgm:pt modelId="{7850C426-C38C-41D4-A785-E71CBA157DB1}" type="pres">
      <dgm:prSet presAssocID="{E7DF142D-D7FC-45BA-8CEA-92C8D1A3124D}" presName="Name9" presStyleLbl="parChTrans1D2" presStyleIdx="2" presStyleCnt="3"/>
      <dgm:spPr/>
    </dgm:pt>
    <dgm:pt modelId="{310BF494-A434-4763-A003-D28586D560DA}" type="pres">
      <dgm:prSet presAssocID="{E7DF142D-D7FC-45BA-8CEA-92C8D1A3124D}" presName="connTx" presStyleLbl="parChTrans1D2" presStyleIdx="2" presStyleCnt="3"/>
      <dgm:spPr/>
    </dgm:pt>
    <dgm:pt modelId="{AEA0DE6F-3869-4BB3-BBDC-48E1CB4187A7}" type="pres">
      <dgm:prSet presAssocID="{D6ABE909-942D-402D-A756-AE92894A7A4D}" presName="node" presStyleLbl="node1" presStyleIdx="2" presStyleCnt="3">
        <dgm:presLayoutVars>
          <dgm:bulletEnabled val="1"/>
        </dgm:presLayoutVars>
      </dgm:prSet>
      <dgm:spPr/>
    </dgm:pt>
  </dgm:ptLst>
  <dgm:cxnLst>
    <dgm:cxn modelId="{A733990F-DFAD-4EC5-ABC1-F0ED4188CB62}" type="presOf" srcId="{6007B3B4-2F32-40F4-8FF2-C512DCA58325}" destId="{9AB3C797-11D4-4617-91D1-C47B67178EFA}" srcOrd="0" destOrd="0" presId="urn:microsoft.com/office/officeart/2005/8/layout/radial1"/>
    <dgm:cxn modelId="{04193423-E2BD-4A33-A369-F9EDD6A685BC}" type="presOf" srcId="{6007B3B4-2F32-40F4-8FF2-C512DCA58325}" destId="{AEDFD48E-E6EF-4907-92A2-56220DDC3371}" srcOrd="1" destOrd="0" presId="urn:microsoft.com/office/officeart/2005/8/layout/radial1"/>
    <dgm:cxn modelId="{B30A1D39-BD6C-4A6A-AF75-34D8394D7F07}" type="presOf" srcId="{49121A26-689E-4E16-80BA-E0FF70AC976A}" destId="{31C2D01D-167C-480C-874B-6ACFB59891BD}" srcOrd="1" destOrd="0" presId="urn:microsoft.com/office/officeart/2005/8/layout/radial1"/>
    <dgm:cxn modelId="{2136593B-C9FE-4617-A828-213767EDE529}" srcId="{1CF61976-4963-453F-A3BC-7B1336E40349}" destId="{D6ABE909-942D-402D-A756-AE92894A7A4D}" srcOrd="2" destOrd="0" parTransId="{E7DF142D-D7FC-45BA-8CEA-92C8D1A3124D}" sibTransId="{14D04AD1-3246-4102-902F-915791D947DC}"/>
    <dgm:cxn modelId="{40D38869-B509-4C25-AECC-A7A0FEB8A2F3}" srcId="{1CF61976-4963-453F-A3BC-7B1336E40349}" destId="{2503DFB5-D74C-46E1-8866-7032B0FA6209}" srcOrd="1" destOrd="0" parTransId="{49121A26-689E-4E16-80BA-E0FF70AC976A}" sibTransId="{4B34A569-E9DE-4AB4-A07E-5825B53D0635}"/>
    <dgm:cxn modelId="{3D159A6D-B67B-4F0D-A477-631EE208514E}" type="presOf" srcId="{183BC1BC-F68C-452C-9583-FD5BCB7AB86F}" destId="{9ECCE673-3849-4060-B836-61018D7230F0}" srcOrd="0" destOrd="0" presId="urn:microsoft.com/office/officeart/2005/8/layout/radial1"/>
    <dgm:cxn modelId="{4FB00B80-E068-40E5-8289-C5BFFE6F9F4F}" type="presOf" srcId="{E7DF142D-D7FC-45BA-8CEA-92C8D1A3124D}" destId="{7850C426-C38C-41D4-A785-E71CBA157DB1}" srcOrd="0" destOrd="0" presId="urn:microsoft.com/office/officeart/2005/8/layout/radial1"/>
    <dgm:cxn modelId="{C201249F-0071-45C8-8643-CFC26E74A554}" srcId="{183BC1BC-F68C-452C-9583-FD5BCB7AB86F}" destId="{1CF61976-4963-453F-A3BC-7B1336E40349}" srcOrd="0" destOrd="0" parTransId="{935271D0-9AB4-4404-907F-B0B23A5175E2}" sibTransId="{AC0414F4-9278-453E-AB8D-1A13EAF26B1B}"/>
    <dgm:cxn modelId="{C592E3AE-BFE4-4A77-B9D5-DF743C97AA30}" type="presOf" srcId="{1CF61976-4963-453F-A3BC-7B1336E40349}" destId="{B11153F1-A6AF-45C1-A980-BD59E9C034EB}" srcOrd="0" destOrd="0" presId="urn:microsoft.com/office/officeart/2005/8/layout/radial1"/>
    <dgm:cxn modelId="{55D660B1-5340-4CDA-82AB-681662FBB093}" type="presOf" srcId="{2503DFB5-D74C-46E1-8866-7032B0FA6209}" destId="{8DE6BE34-9D18-4E10-AAE2-74DD03DEC58D}" srcOrd="0" destOrd="0" presId="urn:microsoft.com/office/officeart/2005/8/layout/radial1"/>
    <dgm:cxn modelId="{BB45B2BC-517C-40C7-9E4A-FCAFB0D67C1D}" type="presOf" srcId="{D6ABE909-942D-402D-A756-AE92894A7A4D}" destId="{AEA0DE6F-3869-4BB3-BBDC-48E1CB4187A7}" srcOrd="0" destOrd="0" presId="urn:microsoft.com/office/officeart/2005/8/layout/radial1"/>
    <dgm:cxn modelId="{88E70ED0-5A81-435C-AFBA-C4ECFA36FD8D}" type="presOf" srcId="{49121A26-689E-4E16-80BA-E0FF70AC976A}" destId="{E501B712-0F94-48F6-B96F-B0221B605557}" srcOrd="0" destOrd="0" presId="urn:microsoft.com/office/officeart/2005/8/layout/radial1"/>
    <dgm:cxn modelId="{44904BDB-9D71-4FBD-9ACF-3683C3FAF56B}" srcId="{1CF61976-4963-453F-A3BC-7B1336E40349}" destId="{7769F303-C8F7-4D32-9392-76BB1CBC79AA}" srcOrd="0" destOrd="0" parTransId="{6007B3B4-2F32-40F4-8FF2-C512DCA58325}" sibTransId="{C2C40E96-00FE-497B-BA87-6F9CF39BDC83}"/>
    <dgm:cxn modelId="{864259DB-4A64-4157-A37C-3016DCCCAC43}" type="presOf" srcId="{7769F303-C8F7-4D32-9392-76BB1CBC79AA}" destId="{10A112B2-85E0-42B3-950F-558F7F520E7C}" srcOrd="0" destOrd="0" presId="urn:microsoft.com/office/officeart/2005/8/layout/radial1"/>
    <dgm:cxn modelId="{5A3245EE-691C-43FC-9111-C65AE6AD01AE}" type="presOf" srcId="{E7DF142D-D7FC-45BA-8CEA-92C8D1A3124D}" destId="{310BF494-A434-4763-A003-D28586D560DA}" srcOrd="1" destOrd="0" presId="urn:microsoft.com/office/officeart/2005/8/layout/radial1"/>
    <dgm:cxn modelId="{05503C26-A5C1-41E8-89FA-3BE3ACCC7375}" type="presParOf" srcId="{9ECCE673-3849-4060-B836-61018D7230F0}" destId="{B11153F1-A6AF-45C1-A980-BD59E9C034EB}" srcOrd="0" destOrd="0" presId="urn:microsoft.com/office/officeart/2005/8/layout/radial1"/>
    <dgm:cxn modelId="{C4A6363F-9B7D-4C01-89AC-5CDB7F75D6AA}" type="presParOf" srcId="{9ECCE673-3849-4060-B836-61018D7230F0}" destId="{9AB3C797-11D4-4617-91D1-C47B67178EFA}" srcOrd="1" destOrd="0" presId="urn:microsoft.com/office/officeart/2005/8/layout/radial1"/>
    <dgm:cxn modelId="{A7602AA3-AEE6-4130-A137-287A68F501CD}" type="presParOf" srcId="{9AB3C797-11D4-4617-91D1-C47B67178EFA}" destId="{AEDFD48E-E6EF-4907-92A2-56220DDC3371}" srcOrd="0" destOrd="0" presId="urn:microsoft.com/office/officeart/2005/8/layout/radial1"/>
    <dgm:cxn modelId="{4C55279A-46D9-485D-AE78-B801B4962C62}" type="presParOf" srcId="{9ECCE673-3849-4060-B836-61018D7230F0}" destId="{10A112B2-85E0-42B3-950F-558F7F520E7C}" srcOrd="2" destOrd="0" presId="urn:microsoft.com/office/officeart/2005/8/layout/radial1"/>
    <dgm:cxn modelId="{A2E01A99-2966-433E-9E80-06785D466F91}" type="presParOf" srcId="{9ECCE673-3849-4060-B836-61018D7230F0}" destId="{E501B712-0F94-48F6-B96F-B0221B605557}" srcOrd="3" destOrd="0" presId="urn:microsoft.com/office/officeart/2005/8/layout/radial1"/>
    <dgm:cxn modelId="{9EE82DAD-988B-428B-9950-B1D7F9F85E67}" type="presParOf" srcId="{E501B712-0F94-48F6-B96F-B0221B605557}" destId="{31C2D01D-167C-480C-874B-6ACFB59891BD}" srcOrd="0" destOrd="0" presId="urn:microsoft.com/office/officeart/2005/8/layout/radial1"/>
    <dgm:cxn modelId="{6CEE161E-FBD5-4937-B475-CE8A7139CAD7}" type="presParOf" srcId="{9ECCE673-3849-4060-B836-61018D7230F0}" destId="{8DE6BE34-9D18-4E10-AAE2-74DD03DEC58D}" srcOrd="4" destOrd="0" presId="urn:microsoft.com/office/officeart/2005/8/layout/radial1"/>
    <dgm:cxn modelId="{527570F2-CA8C-49AA-95F8-1BE862123703}" type="presParOf" srcId="{9ECCE673-3849-4060-B836-61018D7230F0}" destId="{7850C426-C38C-41D4-A785-E71CBA157DB1}" srcOrd="5" destOrd="0" presId="urn:microsoft.com/office/officeart/2005/8/layout/radial1"/>
    <dgm:cxn modelId="{274CF8B5-8908-45A7-9D2C-CA9EC08352C9}" type="presParOf" srcId="{7850C426-C38C-41D4-A785-E71CBA157DB1}" destId="{310BF494-A434-4763-A003-D28586D560DA}" srcOrd="0" destOrd="0" presId="urn:microsoft.com/office/officeart/2005/8/layout/radial1"/>
    <dgm:cxn modelId="{B4344D36-DFAA-4B25-A2BD-9A40030EC258}" type="presParOf" srcId="{9ECCE673-3849-4060-B836-61018D7230F0}" destId="{AEA0DE6F-3869-4BB3-BBDC-48E1CB4187A7}"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153F1-A6AF-45C1-A980-BD59E9C034EB}">
      <dsp:nvSpPr>
        <dsp:cNvPr id="0" name=""/>
        <dsp:cNvSpPr/>
      </dsp:nvSpPr>
      <dsp:spPr>
        <a:xfrm>
          <a:off x="4604966" y="1917896"/>
          <a:ext cx="1460354" cy="1460354"/>
        </a:xfrm>
        <a:prstGeom prst="ellipse">
          <a:avLst/>
        </a:prstGeom>
        <a:solidFill>
          <a:schemeClr val="tx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IN" sz="3700" kern="1200" dirty="0"/>
            <a:t>JAVA</a:t>
          </a:r>
        </a:p>
      </dsp:txBody>
      <dsp:txXfrm>
        <a:off x="4818830" y="2131760"/>
        <a:ext cx="1032626" cy="1032626"/>
      </dsp:txXfrm>
    </dsp:sp>
    <dsp:sp modelId="{9AB3C797-11D4-4617-91D1-C47B67178EFA}">
      <dsp:nvSpPr>
        <dsp:cNvPr id="0" name=""/>
        <dsp:cNvSpPr/>
      </dsp:nvSpPr>
      <dsp:spPr>
        <a:xfrm rot="16200000">
          <a:off x="5114670" y="1685105"/>
          <a:ext cx="440946" cy="24635"/>
        </a:xfrm>
        <a:custGeom>
          <a:avLst/>
          <a:gdLst/>
          <a:ahLst/>
          <a:cxnLst/>
          <a:rect l="0" t="0" r="0" b="0"/>
          <a:pathLst>
            <a:path>
              <a:moveTo>
                <a:pt x="0" y="12317"/>
              </a:moveTo>
              <a:lnTo>
                <a:pt x="440946" y="1231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324119" y="1686399"/>
        <a:ext cx="22047" cy="22047"/>
      </dsp:txXfrm>
    </dsp:sp>
    <dsp:sp modelId="{10A112B2-85E0-42B3-950F-558F7F520E7C}">
      <dsp:nvSpPr>
        <dsp:cNvPr id="0" name=""/>
        <dsp:cNvSpPr/>
      </dsp:nvSpPr>
      <dsp:spPr>
        <a:xfrm>
          <a:off x="4604966" y="16595"/>
          <a:ext cx="1460354" cy="1460354"/>
        </a:xfrm>
        <a:prstGeom prst="ellipse">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HASHMAPS</a:t>
          </a:r>
        </a:p>
      </dsp:txBody>
      <dsp:txXfrm>
        <a:off x="4818830" y="230459"/>
        <a:ext cx="1032626" cy="1032626"/>
      </dsp:txXfrm>
    </dsp:sp>
    <dsp:sp modelId="{E501B712-0F94-48F6-B96F-B0221B605557}">
      <dsp:nvSpPr>
        <dsp:cNvPr id="0" name=""/>
        <dsp:cNvSpPr/>
      </dsp:nvSpPr>
      <dsp:spPr>
        <a:xfrm rot="1800000">
          <a:off x="5937957" y="3111081"/>
          <a:ext cx="440946" cy="24635"/>
        </a:xfrm>
        <a:custGeom>
          <a:avLst/>
          <a:gdLst/>
          <a:ahLst/>
          <a:cxnLst/>
          <a:rect l="0" t="0" r="0" b="0"/>
          <a:pathLst>
            <a:path>
              <a:moveTo>
                <a:pt x="0" y="12317"/>
              </a:moveTo>
              <a:lnTo>
                <a:pt x="440946" y="1231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147407" y="3112375"/>
        <a:ext cx="22047" cy="22047"/>
      </dsp:txXfrm>
    </dsp:sp>
    <dsp:sp modelId="{8DE6BE34-9D18-4E10-AAE2-74DD03DEC58D}">
      <dsp:nvSpPr>
        <dsp:cNvPr id="0" name=""/>
        <dsp:cNvSpPr/>
      </dsp:nvSpPr>
      <dsp:spPr>
        <a:xfrm>
          <a:off x="6251540" y="2868546"/>
          <a:ext cx="1460354" cy="1460354"/>
        </a:xfrm>
        <a:prstGeom prst="ellipse">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LINKEDLIST</a:t>
          </a:r>
        </a:p>
      </dsp:txBody>
      <dsp:txXfrm>
        <a:off x="6465404" y="3082410"/>
        <a:ext cx="1032626" cy="1032626"/>
      </dsp:txXfrm>
    </dsp:sp>
    <dsp:sp modelId="{7850C426-C38C-41D4-A785-E71CBA157DB1}">
      <dsp:nvSpPr>
        <dsp:cNvPr id="0" name=""/>
        <dsp:cNvSpPr/>
      </dsp:nvSpPr>
      <dsp:spPr>
        <a:xfrm rot="9000000">
          <a:off x="4291383" y="3111081"/>
          <a:ext cx="440946" cy="24635"/>
        </a:xfrm>
        <a:custGeom>
          <a:avLst/>
          <a:gdLst/>
          <a:ahLst/>
          <a:cxnLst/>
          <a:rect l="0" t="0" r="0" b="0"/>
          <a:pathLst>
            <a:path>
              <a:moveTo>
                <a:pt x="0" y="12317"/>
              </a:moveTo>
              <a:lnTo>
                <a:pt x="440946" y="1231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4500832" y="3112375"/>
        <a:ext cx="22047" cy="22047"/>
      </dsp:txXfrm>
    </dsp:sp>
    <dsp:sp modelId="{AEA0DE6F-3869-4BB3-BBDC-48E1CB4187A7}">
      <dsp:nvSpPr>
        <dsp:cNvPr id="0" name=""/>
        <dsp:cNvSpPr/>
      </dsp:nvSpPr>
      <dsp:spPr>
        <a:xfrm>
          <a:off x="2958391" y="2868546"/>
          <a:ext cx="1460354" cy="1460354"/>
        </a:xfrm>
        <a:prstGeom prst="ellipse">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ARRAYS</a:t>
          </a:r>
        </a:p>
      </dsp:txBody>
      <dsp:txXfrm>
        <a:off x="3172255" y="3082410"/>
        <a:ext cx="1032626" cy="103262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11/27/2024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E6D6-8916-BF83-DFDE-AFA2DFC3C635}"/>
              </a:ext>
            </a:extLst>
          </p:cNvPr>
          <p:cNvSpPr>
            <a:spLocks noGrp="1"/>
          </p:cNvSpPr>
          <p:nvPr>
            <p:ph type="ctrTitle"/>
          </p:nvPr>
        </p:nvSpPr>
        <p:spPr>
          <a:xfrm>
            <a:off x="332764" y="1550203"/>
            <a:ext cx="11526472" cy="2387600"/>
          </a:xfrm>
        </p:spPr>
        <p:txBody>
          <a:bodyPr>
            <a:normAutofit/>
          </a:bodyPr>
          <a:lstStyle/>
          <a:p>
            <a:pPr algn="ctr"/>
            <a:r>
              <a:rPr lang="en-IN" sz="7200" b="1" u="sng" kern="100" dirty="0">
                <a:effectLst/>
                <a:latin typeface="Calibri" panose="020F0502020204030204" pitchFamily="34" charset="0"/>
                <a:ea typeface="Calibri" panose="020F0502020204030204" pitchFamily="34" charset="0"/>
                <a:cs typeface="Times New Roman" panose="02020603050405020304" pitchFamily="18" charset="0"/>
              </a:rPr>
              <a:t>STUDENT GRADEBOOK</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TextBox 5">
            <a:extLst>
              <a:ext uri="{FF2B5EF4-FFF2-40B4-BE49-F238E27FC236}">
                <a16:creationId xmlns:a16="http://schemas.microsoft.com/office/drawing/2014/main" id="{BFEEA873-6A9E-5C55-8E03-A4BC32AE2CFC}"/>
              </a:ext>
            </a:extLst>
          </p:cNvPr>
          <p:cNvSpPr txBox="1"/>
          <p:nvPr/>
        </p:nvSpPr>
        <p:spPr>
          <a:xfrm>
            <a:off x="1140904" y="4586681"/>
            <a:ext cx="4798502" cy="1965153"/>
          </a:xfrm>
          <a:prstGeom prst="rect">
            <a:avLst/>
          </a:prstGeom>
          <a:noFill/>
        </p:spPr>
        <p:txBody>
          <a:bodyPr wrap="square" rtlCol="0">
            <a:spAutoFit/>
          </a:bodyPr>
          <a:lstStyle/>
          <a:p>
            <a:pPr algn="ct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SUBMITTED BY-                                             </a:t>
            </a:r>
          </a:p>
          <a:p>
            <a:pPr algn="ct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ISHIKA AVASTHI (23CSU131)</a:t>
            </a:r>
          </a:p>
          <a:p>
            <a:pPr algn="ct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SAIYAM TANEJA (23CSU273)</a:t>
            </a:r>
          </a:p>
          <a:p>
            <a:pPr algn="ct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dirty="0"/>
          </a:p>
        </p:txBody>
      </p:sp>
      <p:sp>
        <p:nvSpPr>
          <p:cNvPr id="7" name="TextBox 6">
            <a:extLst>
              <a:ext uri="{FF2B5EF4-FFF2-40B4-BE49-F238E27FC236}">
                <a16:creationId xmlns:a16="http://schemas.microsoft.com/office/drawing/2014/main" id="{40C33F9E-87E3-BCEF-9F26-C24C659FC646}"/>
              </a:ext>
            </a:extLst>
          </p:cNvPr>
          <p:cNvSpPr txBox="1"/>
          <p:nvPr/>
        </p:nvSpPr>
        <p:spPr>
          <a:xfrm>
            <a:off x="6820249" y="4622333"/>
            <a:ext cx="4303552" cy="1167243"/>
          </a:xfrm>
          <a:prstGeom prst="rect">
            <a:avLst/>
          </a:prstGeom>
          <a:noFill/>
        </p:spPr>
        <p:txBody>
          <a:bodyPr wrap="square" rtlCol="0">
            <a:spAutoFit/>
          </a:bodyPr>
          <a:lstStyle/>
          <a:p>
            <a:pPr algn="ct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SUBMITTED TO-</a:t>
            </a:r>
          </a:p>
          <a:p>
            <a:pPr algn="ct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DR. ANURADHA DHULL</a:t>
            </a:r>
          </a:p>
          <a:p>
            <a:endParaRPr lang="en-IN" dirty="0"/>
          </a:p>
        </p:txBody>
      </p:sp>
    </p:spTree>
    <p:extLst>
      <p:ext uri="{BB962C8B-B14F-4D97-AF65-F5344CB8AC3E}">
        <p14:creationId xmlns:p14="http://schemas.microsoft.com/office/powerpoint/2010/main" val="298256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FF0E-6C1B-1551-AF2E-19AE8ED7C072}"/>
              </a:ext>
            </a:extLst>
          </p:cNvPr>
          <p:cNvSpPr>
            <a:spLocks noGrp="1"/>
          </p:cNvSpPr>
          <p:nvPr>
            <p:ph type="title"/>
          </p:nvPr>
        </p:nvSpPr>
        <p:spPr>
          <a:xfrm>
            <a:off x="445549" y="321763"/>
            <a:ext cx="6622360" cy="1478570"/>
          </a:xfrm>
        </p:spPr>
        <p:txBody>
          <a:bodyPr>
            <a:normAutofit/>
          </a:bodyPr>
          <a:lstStyle/>
          <a:p>
            <a:r>
              <a:rPr lang="en-IN" sz="5400" u="sng" dirty="0"/>
              <a:t>FUTURE SCOPE</a:t>
            </a:r>
          </a:p>
        </p:txBody>
      </p:sp>
      <p:sp>
        <p:nvSpPr>
          <p:cNvPr id="3" name="Content Placeholder 2">
            <a:extLst>
              <a:ext uri="{FF2B5EF4-FFF2-40B4-BE49-F238E27FC236}">
                <a16:creationId xmlns:a16="http://schemas.microsoft.com/office/drawing/2014/main" id="{D2410F1C-2500-3234-C8A0-58A55833B55B}"/>
              </a:ext>
            </a:extLst>
          </p:cNvPr>
          <p:cNvSpPr>
            <a:spLocks noGrp="1"/>
          </p:cNvSpPr>
          <p:nvPr>
            <p:ph idx="1"/>
          </p:nvPr>
        </p:nvSpPr>
        <p:spPr>
          <a:xfrm>
            <a:off x="0" y="2473774"/>
            <a:ext cx="8382150" cy="3541714"/>
          </a:xfrm>
        </p:spPr>
        <p:txBody>
          <a:bodyPr>
            <a:normAutofit fontScale="85000" lnSpcReduction="20000"/>
          </a:bodyPr>
          <a:lstStyle/>
          <a:p>
            <a:pPr algn="l">
              <a:buFont typeface="+mj-lt"/>
              <a:buAutoNum type="arabicPeriod"/>
            </a:pPr>
            <a:r>
              <a:rPr lang="en-US" b="1" i="0" dirty="0">
                <a:solidFill>
                  <a:srgbClr val="ECECEC"/>
                </a:solidFill>
                <a:effectLst/>
                <a:latin typeface="ui-sans-serif"/>
              </a:rPr>
              <a:t>AI-Based Analytics</a:t>
            </a:r>
            <a:r>
              <a:rPr lang="en-US" b="0" i="0" dirty="0">
                <a:solidFill>
                  <a:srgbClr val="ECECEC"/>
                </a:solidFill>
                <a:effectLst/>
                <a:latin typeface="ui-sans-serif"/>
              </a:rPr>
              <a:t>: Integrate AI to predict student performance, identify at-risk students, and suggest personalized learning paths.</a:t>
            </a:r>
          </a:p>
          <a:p>
            <a:pPr algn="l">
              <a:buFont typeface="+mj-lt"/>
              <a:buAutoNum type="arabicPeriod"/>
            </a:pPr>
            <a:r>
              <a:rPr lang="en-US" b="1" i="0" dirty="0">
                <a:solidFill>
                  <a:srgbClr val="ECECEC"/>
                </a:solidFill>
                <a:effectLst/>
                <a:latin typeface="ui-sans-serif"/>
              </a:rPr>
              <a:t>Automated Notifications and Alerts</a:t>
            </a:r>
            <a:r>
              <a:rPr lang="en-US" b="0" i="0" dirty="0">
                <a:solidFill>
                  <a:srgbClr val="ECECEC"/>
                </a:solidFill>
                <a:effectLst/>
                <a:latin typeface="ui-sans-serif"/>
              </a:rPr>
              <a:t>: Implement automatic notifications for students and teachers about deadlines, grade updates, and attendance concerns.</a:t>
            </a:r>
          </a:p>
          <a:p>
            <a:pPr algn="l">
              <a:buFont typeface="+mj-lt"/>
              <a:buAutoNum type="arabicPeriod"/>
            </a:pPr>
            <a:r>
              <a:rPr lang="en-US" b="1" i="0" dirty="0">
                <a:solidFill>
                  <a:srgbClr val="ECECEC"/>
                </a:solidFill>
                <a:effectLst/>
                <a:latin typeface="ui-sans-serif"/>
              </a:rPr>
              <a:t>Integration with LMS (Learning Management Systems)</a:t>
            </a:r>
            <a:r>
              <a:rPr lang="en-US" b="0" i="0" dirty="0">
                <a:solidFill>
                  <a:srgbClr val="ECECEC"/>
                </a:solidFill>
                <a:effectLst/>
                <a:latin typeface="ui-sans-serif"/>
              </a:rPr>
              <a:t>: Link with other educational platforms for seamless course management and content delivery.</a:t>
            </a:r>
          </a:p>
          <a:p>
            <a:pPr algn="l">
              <a:buFont typeface="+mj-lt"/>
              <a:buAutoNum type="arabicPeriod"/>
            </a:pPr>
            <a:r>
              <a:rPr lang="en-US" b="1" i="0" dirty="0">
                <a:solidFill>
                  <a:srgbClr val="ECECEC"/>
                </a:solidFill>
                <a:effectLst/>
                <a:latin typeface="ui-sans-serif"/>
              </a:rPr>
              <a:t>Enhanced Reporting</a:t>
            </a:r>
            <a:r>
              <a:rPr lang="en-US" b="0" i="0" dirty="0">
                <a:solidFill>
                  <a:srgbClr val="ECECEC"/>
                </a:solidFill>
                <a:effectLst/>
                <a:latin typeface="ui-sans-serif"/>
              </a:rPr>
              <a:t>: Provide advanced reporting features like visual dashboards, charts, and grade distribution analysis for teachers and admins.</a:t>
            </a:r>
          </a:p>
          <a:p>
            <a:endParaRPr lang="en-IN" dirty="0"/>
          </a:p>
        </p:txBody>
      </p:sp>
      <p:pic>
        <p:nvPicPr>
          <p:cNvPr id="4" name="Image 0" descr="preencoded.png">
            <a:extLst>
              <a:ext uri="{FF2B5EF4-FFF2-40B4-BE49-F238E27FC236}">
                <a16:creationId xmlns:a16="http://schemas.microsoft.com/office/drawing/2014/main" id="{CFACEE0B-D33E-6531-7E27-86FC3C087962}"/>
              </a:ext>
            </a:extLst>
          </p:cNvPr>
          <p:cNvPicPr>
            <a:picLocks noChangeAspect="1"/>
          </p:cNvPicPr>
          <p:nvPr/>
        </p:nvPicPr>
        <p:blipFill>
          <a:blip r:embed="rId2"/>
          <a:stretch>
            <a:fillRect/>
          </a:stretch>
        </p:blipFill>
        <p:spPr>
          <a:xfrm>
            <a:off x="8292860" y="1"/>
            <a:ext cx="3899140" cy="6858000"/>
          </a:xfrm>
          <a:prstGeom prst="rect">
            <a:avLst/>
          </a:prstGeom>
        </p:spPr>
      </p:pic>
    </p:spTree>
    <p:extLst>
      <p:ext uri="{BB962C8B-B14F-4D97-AF65-F5344CB8AC3E}">
        <p14:creationId xmlns:p14="http://schemas.microsoft.com/office/powerpoint/2010/main" val="297841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F4C2BD-AE70-5F72-0E48-444CD0B40110}"/>
              </a:ext>
            </a:extLst>
          </p:cNvPr>
          <p:cNvSpPr>
            <a:spLocks noGrp="1"/>
          </p:cNvSpPr>
          <p:nvPr>
            <p:ph idx="1"/>
          </p:nvPr>
        </p:nvSpPr>
        <p:spPr/>
        <p:txBody>
          <a:bodyPr>
            <a:normAutofit/>
          </a:bodyPr>
          <a:lstStyle/>
          <a:p>
            <a:pPr marL="0" indent="0">
              <a:buNone/>
            </a:pPr>
            <a:r>
              <a:rPr lang="en-IN" sz="13800" u="sng" dirty="0"/>
              <a:t>THANK YOU</a:t>
            </a:r>
          </a:p>
        </p:txBody>
      </p:sp>
    </p:spTree>
    <p:extLst>
      <p:ext uri="{BB962C8B-B14F-4D97-AF65-F5344CB8AC3E}">
        <p14:creationId xmlns:p14="http://schemas.microsoft.com/office/powerpoint/2010/main" val="3950306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8F9F3-AA13-BD77-1D4D-8953D3F2EA77}"/>
              </a:ext>
            </a:extLst>
          </p:cNvPr>
          <p:cNvSpPr>
            <a:spLocks noGrp="1"/>
          </p:cNvSpPr>
          <p:nvPr>
            <p:ph type="title"/>
          </p:nvPr>
        </p:nvSpPr>
        <p:spPr>
          <a:xfrm>
            <a:off x="572070" y="204450"/>
            <a:ext cx="9905998" cy="1478570"/>
          </a:xfrm>
        </p:spPr>
        <p:txBody>
          <a:bodyPr>
            <a:normAutofit/>
          </a:bodyPr>
          <a:lstStyle/>
          <a:p>
            <a:r>
              <a:rPr lang="en-IN" sz="5400" u="sng" dirty="0"/>
              <a:t>table of contents</a:t>
            </a:r>
          </a:p>
        </p:txBody>
      </p:sp>
      <p:sp>
        <p:nvSpPr>
          <p:cNvPr id="4" name="Rectangle 1">
            <a:extLst>
              <a:ext uri="{FF2B5EF4-FFF2-40B4-BE49-F238E27FC236}">
                <a16:creationId xmlns:a16="http://schemas.microsoft.com/office/drawing/2014/main" id="{445ADBFC-7B2A-82E7-7ECF-9BF4239A1BCC}"/>
              </a:ext>
            </a:extLst>
          </p:cNvPr>
          <p:cNvSpPr>
            <a:spLocks noGrp="1" noChangeArrowheads="1"/>
          </p:cNvSpPr>
          <p:nvPr>
            <p:ph idx="1"/>
          </p:nvPr>
        </p:nvSpPr>
        <p:spPr bwMode="auto">
          <a:xfrm>
            <a:off x="669835" y="1923899"/>
            <a:ext cx="781496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Arial" panose="020B0604020202020204" pitchFamily="34" charset="0"/>
              </a:rPr>
              <a:t>Introduction</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Arial" panose="020B0604020202020204" pitchFamily="34" charset="0"/>
              </a:rPr>
              <a:t>Key Features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Arial" panose="020B0604020202020204" pitchFamily="34" charset="0"/>
              </a:rPr>
              <a:t>Languages and Data Structures Used</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Arial" panose="020B0604020202020204" pitchFamily="34" charset="0"/>
              </a:rPr>
              <a:t>Data Structures Used</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Arial" panose="020B0604020202020204" pitchFamily="34" charset="0"/>
              </a:rPr>
              <a:t>Classes Used</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Arial" panose="020B0604020202020204" pitchFamily="34" charset="0"/>
              </a:rPr>
              <a:t>Flowchart</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Arial" panose="020B0604020202020204" pitchFamily="34" charset="0"/>
              </a:rPr>
              <a:t>Advantages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tx1"/>
                </a:solidFill>
                <a:effectLst/>
                <a:latin typeface="Arial" panose="020B0604020202020204" pitchFamily="34" charset="0"/>
              </a:rPr>
              <a:t>Future Scope</a:t>
            </a:r>
            <a:r>
              <a:rPr kumimoji="0" lang="en-US" altLang="en-US" sz="32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0061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9A3C-751B-E775-DE4D-10D6DE96A19C}"/>
              </a:ext>
            </a:extLst>
          </p:cNvPr>
          <p:cNvSpPr>
            <a:spLocks noGrp="1"/>
          </p:cNvSpPr>
          <p:nvPr>
            <p:ph type="title"/>
          </p:nvPr>
        </p:nvSpPr>
        <p:spPr/>
        <p:txBody>
          <a:bodyPr>
            <a:normAutofit/>
          </a:bodyPr>
          <a:lstStyle/>
          <a:p>
            <a:r>
              <a:rPr lang="en-IN" sz="5400" u="sng" dirty="0"/>
              <a:t>INTRODUCTION</a:t>
            </a:r>
          </a:p>
        </p:txBody>
      </p:sp>
      <p:sp>
        <p:nvSpPr>
          <p:cNvPr id="3" name="Content Placeholder 2">
            <a:extLst>
              <a:ext uri="{FF2B5EF4-FFF2-40B4-BE49-F238E27FC236}">
                <a16:creationId xmlns:a16="http://schemas.microsoft.com/office/drawing/2014/main" id="{805D756D-E8A3-1204-FBCF-1033234DCC8C}"/>
              </a:ext>
            </a:extLst>
          </p:cNvPr>
          <p:cNvSpPr>
            <a:spLocks noGrp="1"/>
          </p:cNvSpPr>
          <p:nvPr>
            <p:ph idx="1"/>
          </p:nvPr>
        </p:nvSpPr>
        <p:spPr>
          <a:xfrm>
            <a:off x="912813" y="1995487"/>
            <a:ext cx="7205634" cy="3541714"/>
          </a:xfrm>
        </p:spPr>
        <p:txBody>
          <a:bodyPr>
            <a:normAutofit fontScale="92500" lnSpcReduction="10000"/>
          </a:bodyPr>
          <a:lstStyle/>
          <a:p>
            <a:r>
              <a:rPr lang="en-US" b="0" i="0" dirty="0">
                <a:solidFill>
                  <a:srgbClr val="ECECEC"/>
                </a:solidFill>
                <a:effectLst/>
                <a:latin typeface="ui-sans-serif"/>
              </a:rPr>
              <a:t>A </a:t>
            </a:r>
            <a:r>
              <a:rPr lang="en-US" b="1" i="0" dirty="0">
                <a:solidFill>
                  <a:srgbClr val="ECECEC"/>
                </a:solidFill>
                <a:effectLst/>
                <a:latin typeface="ui-sans-serif"/>
              </a:rPr>
              <a:t>gradebook</a:t>
            </a:r>
            <a:r>
              <a:rPr lang="en-US" b="0" i="0" dirty="0">
                <a:solidFill>
                  <a:srgbClr val="ECECEC"/>
                </a:solidFill>
                <a:effectLst/>
                <a:latin typeface="ui-sans-serif"/>
              </a:rPr>
              <a:t> is a system used by educators to track and record students' grades and academic performance. It organizes data on assignments, exams, and assessments to monitor progress and generate reports.</a:t>
            </a:r>
            <a:endParaRPr lang="en-US" dirty="0">
              <a:solidFill>
                <a:srgbClr val="ECECEC"/>
              </a:solidFill>
              <a:latin typeface="ui-sans-serif"/>
            </a:endParaRPr>
          </a:p>
          <a:p>
            <a:r>
              <a:rPr lang="en-US" b="0" i="0" dirty="0">
                <a:solidFill>
                  <a:srgbClr val="ECECEC"/>
                </a:solidFill>
                <a:effectLst/>
                <a:latin typeface="ui-sans-serif"/>
              </a:rPr>
              <a:t>The</a:t>
            </a:r>
            <a:r>
              <a:rPr lang="en-US" b="1" i="0" dirty="0">
                <a:solidFill>
                  <a:srgbClr val="ECECEC"/>
                </a:solidFill>
                <a:effectLst/>
                <a:latin typeface="ui-sans-serif"/>
              </a:rPr>
              <a:t> Gradebook Management System</a:t>
            </a:r>
            <a:r>
              <a:rPr lang="en-US" b="0" i="0" dirty="0">
                <a:solidFill>
                  <a:srgbClr val="ECECEC"/>
                </a:solidFill>
                <a:effectLst/>
                <a:latin typeface="ui-sans-serif"/>
              </a:rPr>
              <a:t> is a standalone Java application designed to streamline academic record management. It provides an intuitive interface for Admins, Teachers, and Students to manage students, subjects, assignments, and grades effectively.</a:t>
            </a:r>
            <a:endParaRPr lang="en-IN" dirty="0"/>
          </a:p>
        </p:txBody>
      </p:sp>
      <p:pic>
        <p:nvPicPr>
          <p:cNvPr id="1026" name="Picture 2" descr="Is your gradebook supportive of learning?">
            <a:extLst>
              <a:ext uri="{FF2B5EF4-FFF2-40B4-BE49-F238E27FC236}">
                <a16:creationId xmlns:a16="http://schemas.microsoft.com/office/drawing/2014/main" id="{4599C2AA-2450-7C85-3E72-C92AFF22B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600" y="1652587"/>
            <a:ext cx="4070350" cy="41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49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E14D-580E-D410-C252-BCE0C2F87CE0}"/>
              </a:ext>
            </a:extLst>
          </p:cNvPr>
          <p:cNvSpPr>
            <a:spLocks noGrp="1"/>
          </p:cNvSpPr>
          <p:nvPr>
            <p:ph type="title"/>
          </p:nvPr>
        </p:nvSpPr>
        <p:spPr/>
        <p:txBody>
          <a:bodyPr>
            <a:normAutofit/>
          </a:bodyPr>
          <a:lstStyle/>
          <a:p>
            <a:r>
              <a:rPr lang="en-IN" sz="5400" u="sng" dirty="0"/>
              <a:t>KEY FEATURE</a:t>
            </a:r>
          </a:p>
        </p:txBody>
      </p:sp>
      <p:sp>
        <p:nvSpPr>
          <p:cNvPr id="3" name="Content Placeholder 2">
            <a:extLst>
              <a:ext uri="{FF2B5EF4-FFF2-40B4-BE49-F238E27FC236}">
                <a16:creationId xmlns:a16="http://schemas.microsoft.com/office/drawing/2014/main" id="{0AD76F0B-C877-E91C-818A-114E7E1035B4}"/>
              </a:ext>
            </a:extLst>
          </p:cNvPr>
          <p:cNvSpPr>
            <a:spLocks noGrp="1"/>
          </p:cNvSpPr>
          <p:nvPr>
            <p:ph idx="1"/>
          </p:nvPr>
        </p:nvSpPr>
        <p:spPr>
          <a:xfrm>
            <a:off x="4589288" y="2097088"/>
            <a:ext cx="6358346" cy="3541714"/>
          </a:xfrm>
        </p:spPr>
        <p:txBody>
          <a:bodyPr/>
          <a:lstStyle/>
          <a:p>
            <a:r>
              <a:rPr lang="en-US" b="0" i="0" dirty="0">
                <a:solidFill>
                  <a:srgbClr val="ECECEC"/>
                </a:solidFill>
                <a:effectLst/>
                <a:latin typeface="ui-sans-serif"/>
              </a:rPr>
              <a:t>This system supports role-based access control, grading schemes, attendance tracking, assignment management with deadlines, and performance analytics, making it a comprehensive tool for educational institutions to monitor and improve academic performance.</a:t>
            </a:r>
            <a:endParaRPr lang="en-IN" dirty="0"/>
          </a:p>
        </p:txBody>
      </p:sp>
      <p:sp>
        <p:nvSpPr>
          <p:cNvPr id="4" name="AutoShape 2" descr="A professional circular diagram showcasing the key features of a digital gradebook management system. The diagram includes six evenly spaced sections arranged around a central title labeled 'Digital Gradebook Features'. Each section contains icons and labels for the following features: Role-Based Access Control (admin, teacher, student), Grading Schemes (letter grades, weighted averages), Assignment Management (deadlines, submissions), Attendance Tracking, Performance Analytics (dashboards, insights), and Notifications (deadlines, grades). The design is clean, colorful, and visually appealing, suitable for a presentation slide.">
            <a:extLst>
              <a:ext uri="{FF2B5EF4-FFF2-40B4-BE49-F238E27FC236}">
                <a16:creationId xmlns:a16="http://schemas.microsoft.com/office/drawing/2014/main" id="{DDF27607-1110-1C6D-7CCE-3FA6C05F7A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10A4077F-DC9B-6828-0807-3F6D688D634C}"/>
              </a:ext>
            </a:extLst>
          </p:cNvPr>
          <p:cNvPicPr>
            <a:picLocks noChangeAspect="1"/>
          </p:cNvPicPr>
          <p:nvPr/>
        </p:nvPicPr>
        <p:blipFill>
          <a:blip r:embed="rId2"/>
          <a:stretch>
            <a:fillRect/>
          </a:stretch>
        </p:blipFill>
        <p:spPr>
          <a:xfrm>
            <a:off x="495652" y="2097088"/>
            <a:ext cx="3893191" cy="3464653"/>
          </a:xfrm>
          <a:prstGeom prst="rect">
            <a:avLst/>
          </a:prstGeom>
        </p:spPr>
      </p:pic>
    </p:spTree>
    <p:extLst>
      <p:ext uri="{BB962C8B-B14F-4D97-AF65-F5344CB8AC3E}">
        <p14:creationId xmlns:p14="http://schemas.microsoft.com/office/powerpoint/2010/main" val="66271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9A63-10C7-4C64-613C-033B3B13ABED}"/>
              </a:ext>
            </a:extLst>
          </p:cNvPr>
          <p:cNvSpPr>
            <a:spLocks noGrp="1"/>
          </p:cNvSpPr>
          <p:nvPr>
            <p:ph type="title"/>
          </p:nvPr>
        </p:nvSpPr>
        <p:spPr/>
        <p:txBody>
          <a:bodyPr>
            <a:normAutofit/>
          </a:bodyPr>
          <a:lstStyle/>
          <a:p>
            <a:r>
              <a:rPr lang="en-IN" sz="4400" u="sng" dirty="0"/>
              <a:t>LANGUAGE AND DATA STRUCTUREs USED</a:t>
            </a:r>
          </a:p>
        </p:txBody>
      </p:sp>
      <p:graphicFrame>
        <p:nvGraphicFramePr>
          <p:cNvPr id="4" name="Content Placeholder 3">
            <a:extLst>
              <a:ext uri="{FF2B5EF4-FFF2-40B4-BE49-F238E27FC236}">
                <a16:creationId xmlns:a16="http://schemas.microsoft.com/office/drawing/2014/main" id="{BAB5D5FB-DA4D-0FBA-53DD-F929270F3D09}"/>
              </a:ext>
            </a:extLst>
          </p:cNvPr>
          <p:cNvGraphicFramePr>
            <a:graphicFrameLocks noGrp="1"/>
          </p:cNvGraphicFramePr>
          <p:nvPr>
            <p:ph idx="1"/>
            <p:extLst>
              <p:ext uri="{D42A27DB-BD31-4B8C-83A1-F6EECF244321}">
                <p14:modId xmlns:p14="http://schemas.microsoft.com/office/powerpoint/2010/main" val="4058240079"/>
              </p:ext>
            </p:extLst>
          </p:nvPr>
        </p:nvGraphicFramePr>
        <p:xfrm>
          <a:off x="377124" y="1842675"/>
          <a:ext cx="10670287" cy="4345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445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6B59-4D55-93F7-A373-E889E13FB82D}"/>
              </a:ext>
            </a:extLst>
          </p:cNvPr>
          <p:cNvSpPr>
            <a:spLocks noGrp="1"/>
          </p:cNvSpPr>
          <p:nvPr>
            <p:ph type="title"/>
          </p:nvPr>
        </p:nvSpPr>
        <p:spPr/>
        <p:txBody>
          <a:bodyPr>
            <a:normAutofit/>
          </a:bodyPr>
          <a:lstStyle/>
          <a:p>
            <a:r>
              <a:rPr lang="en-IN" sz="5400" u="sng" dirty="0"/>
              <a:t>DATA STRUCTURES USED</a:t>
            </a:r>
          </a:p>
        </p:txBody>
      </p:sp>
      <p:pic>
        <p:nvPicPr>
          <p:cNvPr id="5" name="Content Placeholder 4">
            <a:extLst>
              <a:ext uri="{FF2B5EF4-FFF2-40B4-BE49-F238E27FC236}">
                <a16:creationId xmlns:a16="http://schemas.microsoft.com/office/drawing/2014/main" id="{DB6B3D5D-B8E7-37F3-A37F-92DBADF95CCA}"/>
              </a:ext>
            </a:extLst>
          </p:cNvPr>
          <p:cNvPicPr>
            <a:picLocks noGrp="1" noChangeAspect="1"/>
          </p:cNvPicPr>
          <p:nvPr>
            <p:ph idx="1"/>
          </p:nvPr>
        </p:nvPicPr>
        <p:blipFill>
          <a:blip r:embed="rId2"/>
          <a:stretch>
            <a:fillRect/>
          </a:stretch>
        </p:blipFill>
        <p:spPr>
          <a:xfrm>
            <a:off x="755010" y="1904141"/>
            <a:ext cx="10292401" cy="4537206"/>
          </a:xfrm>
        </p:spPr>
      </p:pic>
    </p:spTree>
    <p:extLst>
      <p:ext uri="{BB962C8B-B14F-4D97-AF65-F5344CB8AC3E}">
        <p14:creationId xmlns:p14="http://schemas.microsoft.com/office/powerpoint/2010/main" val="16104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787C-61A7-B1D7-DE18-9C17DB9767EF}"/>
              </a:ext>
            </a:extLst>
          </p:cNvPr>
          <p:cNvSpPr>
            <a:spLocks noGrp="1"/>
          </p:cNvSpPr>
          <p:nvPr>
            <p:ph type="title"/>
          </p:nvPr>
        </p:nvSpPr>
        <p:spPr/>
        <p:txBody>
          <a:bodyPr>
            <a:normAutofit/>
          </a:bodyPr>
          <a:lstStyle/>
          <a:p>
            <a:r>
              <a:rPr lang="en-IN" sz="5400" u="sng" dirty="0"/>
              <a:t>CLASSES USED-</a:t>
            </a:r>
          </a:p>
        </p:txBody>
      </p:sp>
      <p:pic>
        <p:nvPicPr>
          <p:cNvPr id="11" name="Content Placeholder 10">
            <a:extLst>
              <a:ext uri="{FF2B5EF4-FFF2-40B4-BE49-F238E27FC236}">
                <a16:creationId xmlns:a16="http://schemas.microsoft.com/office/drawing/2014/main" id="{4851462B-59EC-71A2-27E5-F650F7E5C486}"/>
              </a:ext>
            </a:extLst>
          </p:cNvPr>
          <p:cNvPicPr>
            <a:picLocks noGrp="1" noChangeAspect="1"/>
          </p:cNvPicPr>
          <p:nvPr>
            <p:ph idx="1"/>
          </p:nvPr>
        </p:nvPicPr>
        <p:blipFill>
          <a:blip r:embed="rId2"/>
          <a:stretch>
            <a:fillRect/>
          </a:stretch>
        </p:blipFill>
        <p:spPr>
          <a:xfrm>
            <a:off x="1307432" y="2410394"/>
            <a:ext cx="9573961" cy="3219899"/>
          </a:xfrm>
        </p:spPr>
      </p:pic>
    </p:spTree>
    <p:extLst>
      <p:ext uri="{BB962C8B-B14F-4D97-AF65-F5344CB8AC3E}">
        <p14:creationId xmlns:p14="http://schemas.microsoft.com/office/powerpoint/2010/main" val="4100934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2BCB-4D4F-E81B-8F0A-40932E3292D4}"/>
              </a:ext>
            </a:extLst>
          </p:cNvPr>
          <p:cNvSpPr>
            <a:spLocks noGrp="1"/>
          </p:cNvSpPr>
          <p:nvPr>
            <p:ph type="title"/>
          </p:nvPr>
        </p:nvSpPr>
        <p:spPr>
          <a:xfrm>
            <a:off x="396347" y="466118"/>
            <a:ext cx="9905998" cy="1478570"/>
          </a:xfrm>
        </p:spPr>
        <p:txBody>
          <a:bodyPr>
            <a:normAutofit/>
          </a:bodyPr>
          <a:lstStyle/>
          <a:p>
            <a:r>
              <a:rPr lang="en-IN" sz="5400" u="sng" dirty="0"/>
              <a:t>FLOWCHART</a:t>
            </a:r>
          </a:p>
        </p:txBody>
      </p:sp>
      <p:pic>
        <p:nvPicPr>
          <p:cNvPr id="8" name="Picture 7">
            <a:extLst>
              <a:ext uri="{FF2B5EF4-FFF2-40B4-BE49-F238E27FC236}">
                <a16:creationId xmlns:a16="http://schemas.microsoft.com/office/drawing/2014/main" id="{E1A3392B-E084-29E4-0576-0C64D716CB04}"/>
              </a:ext>
            </a:extLst>
          </p:cNvPr>
          <p:cNvPicPr>
            <a:picLocks noChangeAspect="1"/>
          </p:cNvPicPr>
          <p:nvPr/>
        </p:nvPicPr>
        <p:blipFill>
          <a:blip r:embed="rId2"/>
          <a:stretch>
            <a:fillRect/>
          </a:stretch>
        </p:blipFill>
        <p:spPr>
          <a:xfrm>
            <a:off x="4729717" y="0"/>
            <a:ext cx="7462283" cy="6782268"/>
          </a:xfrm>
          <a:prstGeom prst="rect">
            <a:avLst/>
          </a:prstGeom>
        </p:spPr>
      </p:pic>
    </p:spTree>
    <p:extLst>
      <p:ext uri="{BB962C8B-B14F-4D97-AF65-F5344CB8AC3E}">
        <p14:creationId xmlns:p14="http://schemas.microsoft.com/office/powerpoint/2010/main" val="349272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741CD-DC04-EDEF-5CC3-CA77E5D7999B}"/>
              </a:ext>
            </a:extLst>
          </p:cNvPr>
          <p:cNvSpPr>
            <a:spLocks noGrp="1"/>
          </p:cNvSpPr>
          <p:nvPr>
            <p:ph type="title"/>
          </p:nvPr>
        </p:nvSpPr>
        <p:spPr>
          <a:xfrm>
            <a:off x="623827" y="2035882"/>
            <a:ext cx="9905998" cy="1478570"/>
          </a:xfrm>
        </p:spPr>
        <p:txBody>
          <a:bodyPr>
            <a:normAutofit/>
          </a:bodyPr>
          <a:lstStyle/>
          <a:p>
            <a:r>
              <a:rPr lang="en-IN" sz="5400" u="sng" dirty="0"/>
              <a:t>ADVANTAGES</a:t>
            </a:r>
          </a:p>
        </p:txBody>
      </p:sp>
      <p:sp>
        <p:nvSpPr>
          <p:cNvPr id="3" name="Content Placeholder 2">
            <a:extLst>
              <a:ext uri="{FF2B5EF4-FFF2-40B4-BE49-F238E27FC236}">
                <a16:creationId xmlns:a16="http://schemas.microsoft.com/office/drawing/2014/main" id="{E152C0DC-22F6-90B5-EBAA-40B09A7600B3}"/>
              </a:ext>
            </a:extLst>
          </p:cNvPr>
          <p:cNvSpPr>
            <a:spLocks noGrp="1"/>
          </p:cNvSpPr>
          <p:nvPr>
            <p:ph idx="1"/>
          </p:nvPr>
        </p:nvSpPr>
        <p:spPr>
          <a:xfrm>
            <a:off x="623827" y="3192642"/>
            <a:ext cx="9905999" cy="3541714"/>
          </a:xfrm>
        </p:spPr>
        <p:txBody>
          <a:bodyPr>
            <a:normAutofit fontScale="85000" lnSpcReduction="10000"/>
          </a:bodyPr>
          <a:lstStyle/>
          <a:p>
            <a:pPr algn="l">
              <a:buFont typeface="+mj-lt"/>
              <a:buAutoNum type="arabicPeriod"/>
            </a:pPr>
            <a:r>
              <a:rPr lang="en-US" b="1" i="0" dirty="0">
                <a:solidFill>
                  <a:srgbClr val="ECECEC"/>
                </a:solidFill>
                <a:effectLst/>
                <a:latin typeface="ui-sans-serif"/>
              </a:rPr>
              <a:t>Efficient Data Management</a:t>
            </a:r>
            <a:r>
              <a:rPr lang="en-US" b="0" i="0" dirty="0">
                <a:solidFill>
                  <a:srgbClr val="ECECEC"/>
                </a:solidFill>
                <a:effectLst/>
                <a:latin typeface="ui-sans-serif"/>
              </a:rPr>
              <a:t>: Stores and organizes student records, grades, assignments, and subjects in one system.</a:t>
            </a:r>
          </a:p>
          <a:p>
            <a:pPr algn="l">
              <a:buFont typeface="+mj-lt"/>
              <a:buAutoNum type="arabicPeriod"/>
            </a:pPr>
            <a:r>
              <a:rPr lang="en-US" b="1" i="0" dirty="0">
                <a:solidFill>
                  <a:srgbClr val="ECECEC"/>
                </a:solidFill>
                <a:effectLst/>
                <a:latin typeface="ui-sans-serif"/>
              </a:rPr>
              <a:t>Role-Based Access</a:t>
            </a:r>
            <a:r>
              <a:rPr lang="en-US" b="0" i="0" dirty="0">
                <a:solidFill>
                  <a:srgbClr val="ECECEC"/>
                </a:solidFill>
                <a:effectLst/>
                <a:latin typeface="ui-sans-serif"/>
              </a:rPr>
              <a:t>: Admin, Teacher, and Student roles ensure appropriate permissions and security.</a:t>
            </a:r>
          </a:p>
          <a:p>
            <a:pPr algn="l">
              <a:buFont typeface="+mj-lt"/>
              <a:buAutoNum type="arabicPeriod"/>
            </a:pPr>
            <a:r>
              <a:rPr lang="en-US" b="1" i="0" dirty="0">
                <a:solidFill>
                  <a:srgbClr val="ECECEC"/>
                </a:solidFill>
                <a:effectLst/>
                <a:latin typeface="ui-sans-serif"/>
              </a:rPr>
              <a:t>Customizable Grading</a:t>
            </a:r>
            <a:r>
              <a:rPr lang="en-US" b="0" i="0" dirty="0">
                <a:solidFill>
                  <a:srgbClr val="ECECEC"/>
                </a:solidFill>
                <a:effectLst/>
                <a:latin typeface="ui-sans-serif"/>
              </a:rPr>
              <a:t>: Supports different grading schemes (e.g., weighted averages, letter grades).</a:t>
            </a:r>
          </a:p>
          <a:p>
            <a:pPr algn="l">
              <a:buFont typeface="+mj-lt"/>
              <a:buAutoNum type="arabicPeriod"/>
            </a:pPr>
            <a:r>
              <a:rPr lang="en-US" b="1" i="0" dirty="0">
                <a:solidFill>
                  <a:srgbClr val="ECECEC"/>
                </a:solidFill>
                <a:effectLst/>
                <a:latin typeface="ui-sans-serif"/>
              </a:rPr>
              <a:t>Real-Time Updates</a:t>
            </a:r>
            <a:r>
              <a:rPr lang="en-US" b="0" i="0" dirty="0">
                <a:solidFill>
                  <a:srgbClr val="ECECEC"/>
                </a:solidFill>
                <a:effectLst/>
                <a:latin typeface="ui-sans-serif"/>
              </a:rPr>
              <a:t>: Allows teachers to record grades and update information instantly.</a:t>
            </a:r>
          </a:p>
          <a:p>
            <a:pPr algn="l">
              <a:buFont typeface="+mj-lt"/>
              <a:buAutoNum type="arabicPeriod"/>
            </a:pPr>
            <a:r>
              <a:rPr lang="en-US" b="1" i="0" dirty="0">
                <a:solidFill>
                  <a:srgbClr val="ECECEC"/>
                </a:solidFill>
                <a:effectLst/>
                <a:latin typeface="ui-sans-serif"/>
              </a:rPr>
              <a:t>User-Friendly</a:t>
            </a:r>
            <a:r>
              <a:rPr lang="en-US" b="0" i="0" dirty="0">
                <a:solidFill>
                  <a:srgbClr val="ECECEC"/>
                </a:solidFill>
                <a:effectLst/>
                <a:latin typeface="ui-sans-serif"/>
              </a:rPr>
              <a:t>: Simple interface for viewing grades, assignments, and generating reports.</a:t>
            </a:r>
          </a:p>
          <a:p>
            <a:endParaRPr lang="en-IN" dirty="0"/>
          </a:p>
        </p:txBody>
      </p:sp>
      <p:pic>
        <p:nvPicPr>
          <p:cNvPr id="8" name="Image 0" descr="preencoded.png">
            <a:extLst>
              <a:ext uri="{FF2B5EF4-FFF2-40B4-BE49-F238E27FC236}">
                <a16:creationId xmlns:a16="http://schemas.microsoft.com/office/drawing/2014/main" id="{F65768BA-1281-EAAB-BAC3-75FE44906A3D}"/>
              </a:ext>
            </a:extLst>
          </p:cNvPr>
          <p:cNvPicPr>
            <a:picLocks noChangeAspect="1"/>
          </p:cNvPicPr>
          <p:nvPr/>
        </p:nvPicPr>
        <p:blipFill>
          <a:blip r:embed="rId2"/>
          <a:stretch>
            <a:fillRect/>
          </a:stretch>
        </p:blipFill>
        <p:spPr>
          <a:xfrm>
            <a:off x="0" y="0"/>
            <a:ext cx="12275807" cy="2293849"/>
          </a:xfrm>
          <a:prstGeom prst="rect">
            <a:avLst/>
          </a:prstGeom>
        </p:spPr>
      </p:pic>
    </p:spTree>
    <p:extLst>
      <p:ext uri="{BB962C8B-B14F-4D97-AF65-F5344CB8AC3E}">
        <p14:creationId xmlns:p14="http://schemas.microsoft.com/office/powerpoint/2010/main" val="1089597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100</TotalTime>
  <Words>345</Words>
  <Application>Microsoft Office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Tw Cen MT</vt:lpstr>
      <vt:lpstr>ui-sans-serif</vt:lpstr>
      <vt:lpstr>Circuit</vt:lpstr>
      <vt:lpstr>STUDENT GRADEBOOK </vt:lpstr>
      <vt:lpstr>table of contents</vt:lpstr>
      <vt:lpstr>INTRODUCTION</vt:lpstr>
      <vt:lpstr>KEY FEATURE</vt:lpstr>
      <vt:lpstr>LANGUAGE AND DATA STRUCTUREs USED</vt:lpstr>
      <vt:lpstr>DATA STRUCTURES USED</vt:lpstr>
      <vt:lpstr>CLASSES USED-</vt:lpstr>
      <vt:lpstr>FLOWCHART</vt:lpstr>
      <vt:lpstr>ADVANTAGES</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nikcelbro9@outlook.com</dc:creator>
  <cp:lastModifiedBy>nikcelbro9@outlook.com</cp:lastModifiedBy>
  <cp:revision>6</cp:revision>
  <dcterms:created xsi:type="dcterms:W3CDTF">2024-11-27T14:44:50Z</dcterms:created>
  <dcterms:modified xsi:type="dcterms:W3CDTF">2024-11-27T17:26:26Z</dcterms:modified>
</cp:coreProperties>
</file>